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912" r:id="rId1"/>
  </p:sldMasterIdLst>
  <p:notesMasterIdLst>
    <p:notesMasterId r:id="rId3"/>
  </p:notesMasterIdLst>
  <p:sldIdLst>
    <p:sldId id="402" r:id="rId2"/>
  </p:sldIdLst>
  <p:sldSz cx="10801350" cy="7921625"/>
  <p:notesSz cx="6888163" cy="10020300"/>
  <p:defaultTextStyle>
    <a:defPPr>
      <a:defRPr lang="ru-RU"/>
    </a:defPPr>
    <a:lvl1pPr marL="0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92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38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84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31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77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23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68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495">
          <p15:clr>
            <a:srgbClr val="A4A3A4"/>
          </p15:clr>
        </p15:guide>
        <p15:guide id="2" pos="34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99"/>
    <a:srgbClr val="000048"/>
    <a:srgbClr val="B9B9B9"/>
    <a:srgbClr val="00005C"/>
    <a:srgbClr val="003399"/>
    <a:srgbClr val="0000CC"/>
    <a:srgbClr val="0099FF"/>
    <a:srgbClr val="33CC33"/>
    <a:srgbClr val="196FD7"/>
    <a:srgbClr val="66FF3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3626" autoAdjust="0"/>
    <p:restoredTop sz="94624" autoAdjust="0"/>
  </p:normalViewPr>
  <p:slideViewPr>
    <p:cSldViewPr>
      <p:cViewPr>
        <p:scale>
          <a:sx n="90" d="100"/>
          <a:sy n="90" d="100"/>
        </p:scale>
        <p:origin x="-538" y="418"/>
      </p:cViewPr>
      <p:guideLst>
        <p:guide orient="horz" pos="2495"/>
        <p:guide pos="34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6D10A1D8-9061-4877-9CD0-4BF0BE4840C4}" type="datetimeFigureOut">
              <a:rPr lang="ru-RU" smtClean="0"/>
              <a:pPr/>
              <a:t>12.06.2023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82650" y="750888"/>
            <a:ext cx="51228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F58C3AB1-1AD0-44E6-8C35-BC4D1228DE7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93458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92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38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84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31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77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23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68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0105" y="2460841"/>
            <a:ext cx="9181148" cy="169801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20203" y="4488921"/>
            <a:ext cx="7560946" cy="202441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12.06.2023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12.06.2023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3236" y="5090379"/>
            <a:ext cx="9181148" cy="157332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53236" y="3357527"/>
            <a:ext cx="9181148" cy="173285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9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3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12.06.2023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6935" y="2911933"/>
            <a:ext cx="4121765" cy="8233356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68723" y="2911933"/>
            <a:ext cx="4121765" cy="8233356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12.06.2023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9" y="317233"/>
            <a:ext cx="9721216" cy="1320271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9" y="1773198"/>
            <a:ext cx="4772471" cy="738984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146" indent="0">
              <a:buNone/>
              <a:defRPr sz="2000" b="1"/>
            </a:lvl2pPr>
            <a:lvl3pPr marL="914292" indent="0">
              <a:buNone/>
              <a:defRPr sz="1800" b="1"/>
            </a:lvl3pPr>
            <a:lvl4pPr marL="1371438" indent="0">
              <a:buNone/>
              <a:defRPr sz="1600" b="1"/>
            </a:lvl4pPr>
            <a:lvl5pPr marL="1828584" indent="0">
              <a:buNone/>
              <a:defRPr sz="1600" b="1"/>
            </a:lvl5pPr>
            <a:lvl6pPr marL="2285731" indent="0">
              <a:buNone/>
              <a:defRPr sz="1600" b="1"/>
            </a:lvl6pPr>
            <a:lvl7pPr marL="2742877" indent="0">
              <a:buNone/>
              <a:defRPr sz="1600" b="1"/>
            </a:lvl7pPr>
            <a:lvl8pPr marL="3200023" indent="0">
              <a:buNone/>
              <a:defRPr sz="1600" b="1"/>
            </a:lvl8pPr>
            <a:lvl9pPr marL="365716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0069" y="2512182"/>
            <a:ext cx="4772471" cy="4564104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86937" y="1773198"/>
            <a:ext cx="4774346" cy="738984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146" indent="0">
              <a:buNone/>
              <a:defRPr sz="2000" b="1"/>
            </a:lvl2pPr>
            <a:lvl3pPr marL="914292" indent="0">
              <a:buNone/>
              <a:defRPr sz="1800" b="1"/>
            </a:lvl3pPr>
            <a:lvl4pPr marL="1371438" indent="0">
              <a:buNone/>
              <a:defRPr sz="1600" b="1"/>
            </a:lvl4pPr>
            <a:lvl5pPr marL="1828584" indent="0">
              <a:buNone/>
              <a:defRPr sz="1600" b="1"/>
            </a:lvl5pPr>
            <a:lvl6pPr marL="2285731" indent="0">
              <a:buNone/>
              <a:defRPr sz="1600" b="1"/>
            </a:lvl6pPr>
            <a:lvl7pPr marL="2742877" indent="0">
              <a:buNone/>
              <a:defRPr sz="1600" b="1"/>
            </a:lvl7pPr>
            <a:lvl8pPr marL="3200023" indent="0">
              <a:buNone/>
              <a:defRPr sz="1600" b="1"/>
            </a:lvl8pPr>
            <a:lvl9pPr marL="365716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486937" y="2512182"/>
            <a:ext cx="4774346" cy="4564104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12.06.2023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12.06.2023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12.06.2023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70" y="315400"/>
            <a:ext cx="3553570" cy="134227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23029" y="315401"/>
            <a:ext cx="6038254" cy="67608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5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40070" y="1657674"/>
            <a:ext cx="3553570" cy="5418612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2" indent="0">
              <a:buNone/>
              <a:defRPr sz="1100"/>
            </a:lvl3pPr>
            <a:lvl4pPr marL="1371438" indent="0">
              <a:buNone/>
              <a:defRPr sz="900"/>
            </a:lvl4pPr>
            <a:lvl5pPr marL="1828584" indent="0">
              <a:buNone/>
              <a:defRPr sz="900"/>
            </a:lvl5pPr>
            <a:lvl6pPr marL="2285731" indent="0">
              <a:buNone/>
              <a:defRPr sz="900"/>
            </a:lvl6pPr>
            <a:lvl7pPr marL="2742877" indent="0">
              <a:buNone/>
              <a:defRPr sz="900"/>
            </a:lvl7pPr>
            <a:lvl8pPr marL="3200023" indent="0">
              <a:buNone/>
              <a:defRPr sz="900"/>
            </a:lvl8pPr>
            <a:lvl9pPr marL="365716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12.06.2023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143" y="5545137"/>
            <a:ext cx="6480810" cy="65463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117143" y="707813"/>
            <a:ext cx="6480810" cy="4752975"/>
          </a:xfrm>
        </p:spPr>
        <p:txBody>
          <a:bodyPr/>
          <a:lstStyle>
            <a:lvl1pPr marL="0" indent="0">
              <a:buNone/>
              <a:defRPr sz="3200"/>
            </a:lvl1pPr>
            <a:lvl2pPr marL="457146" indent="0">
              <a:buNone/>
              <a:defRPr sz="2800"/>
            </a:lvl2pPr>
            <a:lvl3pPr marL="914292" indent="0">
              <a:buNone/>
              <a:defRPr sz="2500"/>
            </a:lvl3pPr>
            <a:lvl4pPr marL="1371438" indent="0">
              <a:buNone/>
              <a:defRPr sz="2000"/>
            </a:lvl4pPr>
            <a:lvl5pPr marL="1828584" indent="0">
              <a:buNone/>
              <a:defRPr sz="2000"/>
            </a:lvl5pPr>
            <a:lvl6pPr marL="2285731" indent="0">
              <a:buNone/>
              <a:defRPr sz="2000"/>
            </a:lvl6pPr>
            <a:lvl7pPr marL="2742877" indent="0">
              <a:buNone/>
              <a:defRPr sz="2000"/>
            </a:lvl7pPr>
            <a:lvl8pPr marL="3200023" indent="0">
              <a:buNone/>
              <a:defRPr sz="2000"/>
            </a:lvl8pPr>
            <a:lvl9pPr marL="3657168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17143" y="6199772"/>
            <a:ext cx="6480810" cy="929690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2" indent="0">
              <a:buNone/>
              <a:defRPr sz="1100"/>
            </a:lvl3pPr>
            <a:lvl4pPr marL="1371438" indent="0">
              <a:buNone/>
              <a:defRPr sz="900"/>
            </a:lvl4pPr>
            <a:lvl5pPr marL="1828584" indent="0">
              <a:buNone/>
              <a:defRPr sz="900"/>
            </a:lvl5pPr>
            <a:lvl6pPr marL="2285731" indent="0">
              <a:buNone/>
              <a:defRPr sz="900"/>
            </a:lvl6pPr>
            <a:lvl7pPr marL="2742877" indent="0">
              <a:buNone/>
              <a:defRPr sz="900"/>
            </a:lvl7pPr>
            <a:lvl8pPr marL="3200023" indent="0">
              <a:buNone/>
              <a:defRPr sz="900"/>
            </a:lvl8pPr>
            <a:lvl9pPr marL="365716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12.06.2023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12.06.2023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4599" y="498772"/>
            <a:ext cx="2105888" cy="1064651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6934" y="498772"/>
            <a:ext cx="6137642" cy="106465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12.06.2023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9" y="317233"/>
            <a:ext cx="9721216" cy="1320271"/>
          </a:xfrm>
          <a:prstGeom prst="rect">
            <a:avLst/>
          </a:prstGeom>
        </p:spPr>
        <p:txBody>
          <a:bodyPr vert="horz" lIns="91430" tIns="45714" rIns="91430" bIns="45714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9" y="1848381"/>
            <a:ext cx="9721216" cy="5227907"/>
          </a:xfrm>
          <a:prstGeom prst="rect">
            <a:avLst/>
          </a:prstGeom>
        </p:spPr>
        <p:txBody>
          <a:bodyPr vert="horz" lIns="91430" tIns="45714" rIns="91430" bIns="45714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40069" y="7342176"/>
            <a:ext cx="2520315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4FEEF6-9FF7-4D86-9F1F-0266AF555505}" type="datetimeFigureOut">
              <a:rPr lang="ru-RU" smtClean="0"/>
              <a:pPr/>
              <a:t>12.06.2023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690463" y="7342176"/>
            <a:ext cx="3420428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740971" y="7342176"/>
            <a:ext cx="2520315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defTabSz="914292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59" indent="-342859" algn="l" defTabSz="914292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62" indent="-285716" algn="l" defTabSz="914292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65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11" indent="-228574" algn="l" defTabSz="914292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57" indent="-228574" algn="l" defTabSz="914292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03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49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95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42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6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2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8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4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31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7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23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68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400411" y="1031854"/>
            <a:ext cx="5357850" cy="1200316"/>
          </a:xfrm>
          <a:prstGeom prst="rect">
            <a:avLst/>
          </a:prstGeom>
        </p:spPr>
        <p:txBody>
          <a:bodyPr wrap="square" lIns="91430" tIns="45714" rIns="91430" bIns="45714">
            <a:spAutoFit/>
          </a:bodyPr>
          <a:lstStyle/>
          <a:p>
            <a:r>
              <a:rPr lang="ru-RU" sz="36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Ерашова</a:t>
            </a:r>
            <a:r>
              <a:rPr lang="ru-RU" sz="3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Ирина Александровна</a:t>
            </a:r>
            <a:endParaRPr lang="ru-RU" sz="36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972047" y="3817936"/>
            <a:ext cx="7572428" cy="492430"/>
          </a:xfrm>
          <a:prstGeom prst="rect">
            <a:avLst/>
          </a:prstGeom>
        </p:spPr>
        <p:txBody>
          <a:bodyPr wrap="square" lIns="91430" tIns="45714" rIns="91430" bIns="45714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6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ПЕДАГОГИЧЕСКОЕ  КРЕДО</a:t>
            </a:r>
            <a:endParaRPr lang="ru-RU" sz="2600" b="1" dirty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1026" name="Picture 2" descr="C:\Users\Otdel\Desktop\Год педагога и наставника\Логотип наш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547" y="498279"/>
            <a:ext cx="2291853" cy="146083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503981" y="261975"/>
            <a:ext cx="105132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Год педагога и наставника-2023</a:t>
            </a:r>
            <a:endParaRPr lang="tt-RU" sz="2800" b="1" dirty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2053" name="Picture 5" descr="Золотая волна PNG Images Transparent Free Download | PNGMar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905027"/>
            <a:ext cx="10801350" cy="1969415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5832723" y="3365846"/>
            <a:ext cx="27795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Стаж работы: 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38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лет</a:t>
            </a:r>
            <a:endParaRPr lang="ru-RU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1446" y="5032382"/>
            <a:ext cx="1057990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0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начимые достижения:</a:t>
            </a:r>
          </a:p>
          <a:p>
            <a:r>
              <a:rPr lang="ru-RU" sz="20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-Нагрудный знак «За заслуги в образовании» – 2012 г.;</a:t>
            </a:r>
            <a:endParaRPr lang="ru-RU" sz="2000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0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ru-RU" sz="20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Грамота Министерства образования и науки РТ за подготовку заключительного этапа республиканской олимпиады школьников по математике – 2020 г.</a:t>
            </a:r>
            <a:endParaRPr lang="ru-RU" sz="2000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endParaRPr lang="ru-RU" sz="2000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0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Результаты </a:t>
            </a:r>
            <a:r>
              <a:rPr lang="ru-RU" sz="20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учащихся:</a:t>
            </a:r>
          </a:p>
          <a:p>
            <a:pPr marL="457200" indent="-457200">
              <a:buFontTx/>
              <a:buChar char="-"/>
            </a:pPr>
            <a:r>
              <a:rPr lang="ru-RU" sz="20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2 победителя, 6 призёров Республиканских олимпиад по математике, русскому языку и литературе, окружающему миру в 2017, 2018, 2020 годах;</a:t>
            </a:r>
            <a:endParaRPr lang="ru-RU" sz="2000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buFontTx/>
              <a:buChar char="-"/>
            </a:pPr>
            <a:r>
              <a:rPr lang="ru-RU" sz="20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ru-RU" sz="20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победитель</a:t>
            </a:r>
            <a:r>
              <a:rPr lang="ru-RU" sz="20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Всероссийской олимпиады по </a:t>
            </a:r>
            <a:r>
              <a:rPr lang="ru-RU" sz="20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математике</a:t>
            </a:r>
            <a:r>
              <a:rPr lang="ru-RU" sz="20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20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2020 году</a:t>
            </a:r>
            <a:endParaRPr lang="ru-RU" sz="2000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buFontTx/>
              <a:buChar char="-"/>
            </a:pPr>
            <a:endParaRPr lang="ru-RU" sz="3200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endParaRPr lang="ru-RU" sz="36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ru-RU" sz="36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ru-RU" sz="3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00015" y="1103292"/>
            <a:ext cx="2786082" cy="350046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spc="5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25004" y="2242131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Фото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478388" y="2446681"/>
            <a:ext cx="5400675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учитель начальных классов </a:t>
            </a:r>
            <a:r>
              <a:rPr lang="ru-RU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первой</a:t>
            </a:r>
            <a:r>
              <a:rPr lang="ru-RU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квалификационной </a:t>
            </a:r>
            <a:r>
              <a:rPr lang="ru-RU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категории МБОУ «Гимназия №1»</a:t>
            </a:r>
            <a:endParaRPr lang="ru-RU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114791" y="4318002"/>
            <a:ext cx="63579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0099"/>
                </a:solidFill>
              </a:rPr>
              <a:t>«Чтобы дать ученику искорку знаний, учителю надо впитать целое море света» (В.А. Сухомлинский)</a:t>
            </a:r>
          </a:p>
          <a:p>
            <a:r>
              <a:rPr lang="ru-RU" dirty="0" smtClean="0">
                <a:solidFill>
                  <a:srgbClr val="000099"/>
                </a:solidFill>
              </a:rPr>
              <a:t>«Только личность может воспитать личность» (К. Д.Ушинский)</a:t>
            </a:r>
            <a:endParaRPr lang="ru-RU" dirty="0">
              <a:solidFill>
                <a:srgbClr val="000099"/>
              </a:solidFill>
            </a:endParaRPr>
          </a:p>
        </p:txBody>
      </p:sp>
      <p:pic>
        <p:nvPicPr>
          <p:cNvPr id="6" name="Picture 2" descr="C:\Users\!\Desktop\12483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0015" y="1103292"/>
            <a:ext cx="2786082" cy="3571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3749</TotalTime>
  <Words>132</Words>
  <Application>Microsoft Office PowerPoint</Application>
  <PresentationFormat>Произвольный</PresentationFormat>
  <Paragraphs>17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Венера</dc:creator>
  <cp:lastModifiedBy>!</cp:lastModifiedBy>
  <cp:revision>824</cp:revision>
  <dcterms:created xsi:type="dcterms:W3CDTF">2012-10-29T05:24:40Z</dcterms:created>
  <dcterms:modified xsi:type="dcterms:W3CDTF">2023-06-12T14:43:38Z</dcterms:modified>
</cp:coreProperties>
</file>